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Lexen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exend-bold.fntdata"/><Relationship Id="rId6" Type="http://schemas.openxmlformats.org/officeDocument/2006/relationships/slide" Target="slides/slide1.xml"/><Relationship Id="rId18" Type="http://schemas.openxmlformats.org/officeDocument/2006/relationships/font" Target="fonts/Lexen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0b94b34c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40b94b34c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792697774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792697774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77a232493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77a232493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0b94b34c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0b94b34c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0eebe88a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0eebe88a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0eebe88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40eebe88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7aa7aa59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7aa7aa59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rive.google.com/file/d/1-Z8aaf-_iNo6MVPnoVgFDL9Vt9yKHRKa/view" TargetMode="External"/><Relationship Id="rId4" Type="http://schemas.openxmlformats.org/officeDocument/2006/relationships/image" Target="../media/image5.jp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l6kx2p4wKxKw8wyOZGQtYiipGqxom0rK/view" TargetMode="External"/><Relationship Id="rId4" Type="http://schemas.openxmlformats.org/officeDocument/2006/relationships/image" Target="../media/image3.jpg"/><Relationship Id="rId5" Type="http://schemas.openxmlformats.org/officeDocument/2006/relationships/hyperlink" Target="http://drive.google.com/file/d/18zATYzKysZ7LonYBX-hJ_KpWDHD1mTjm/view" TargetMode="External"/><Relationship Id="rId6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hyperlink" Target="http://drive.google.com/file/d/1CwUGqhsjSDhHawZHBS4vHKH7raEdW34l/view" TargetMode="External"/><Relationship Id="rId5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Screen Recording 2023-08-27 at 12.26.36 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8450" y="0"/>
            <a:ext cx="249514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65384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4EA7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964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992600" y="364200"/>
            <a:ext cx="5514000" cy="44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65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Application of Animations</a:t>
            </a:r>
            <a:r>
              <a:rPr b="1" lang="en-GB" sz="4650">
                <a:solidFill>
                  <a:srgbClr val="351C75"/>
                </a:solidFill>
                <a:latin typeface="Lexend"/>
                <a:ea typeface="Lexend"/>
                <a:cs typeface="Lexend"/>
                <a:sym typeface="Lexend"/>
              </a:rPr>
              <a:t> in iOS Apps for </a:t>
            </a:r>
            <a:r>
              <a:rPr b="1" lang="en-GB" sz="465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engaging UI/UX Experience</a:t>
            </a:r>
            <a:r>
              <a:rPr b="1" lang="en-GB" sz="4650">
                <a:solidFill>
                  <a:srgbClr val="351C75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b="1" lang="en-GB" sz="465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👩‍💻</a:t>
            </a:r>
            <a:r>
              <a:rPr b="1" lang="en-GB" sz="5050">
                <a:solidFill>
                  <a:schemeClr val="lt1"/>
                </a:solidFill>
                <a:highlight>
                  <a:schemeClr val="dk1"/>
                </a:highlight>
                <a:latin typeface="Lexend"/>
                <a:ea typeface="Lexend"/>
                <a:cs typeface="Lexend"/>
                <a:sym typeface="Lexend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368600" y="451850"/>
            <a:ext cx="3341400" cy="987000"/>
          </a:xfrm>
          <a:prstGeom prst="wedgeRectCallout">
            <a:avLst>
              <a:gd fmla="val -26513" name="adj1"/>
              <a:gd fmla="val 88544" name="adj2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do we need to incorporate animations? Do they impact in user </a:t>
            </a:r>
            <a:r>
              <a:rPr b="1" lang="en-GB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acquisition</a:t>
            </a:r>
            <a:r>
              <a:rPr b="1" lang="en-GB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b="1" lang="en-GB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engagement?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3057225" y="988300"/>
            <a:ext cx="5855868" cy="3777624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90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Animations create major impact if we consider :</a:t>
            </a:r>
            <a:endParaRPr b="1" sz="19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Times New Roman"/>
              <a:buChar char="●"/>
            </a:pPr>
            <a:r>
              <a:rPr b="1" lang="en-GB" sz="160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Acquisition</a:t>
            </a:r>
            <a:endParaRPr b="1" sz="16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Times New Roman"/>
              <a:buChar char="●"/>
            </a:pPr>
            <a:r>
              <a:rPr b="1" lang="en-GB" sz="160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Engagement</a:t>
            </a:r>
            <a:endParaRPr b="1" sz="16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Times New Roman"/>
              <a:buChar char="●"/>
            </a:pPr>
            <a:r>
              <a:rPr b="1" lang="en-GB" sz="160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Much improved User Experience </a:t>
            </a:r>
            <a:endParaRPr b="1" sz="16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Times New Roman"/>
              <a:buChar char="●"/>
            </a:pPr>
            <a:r>
              <a:rPr b="1" lang="en-GB" sz="160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Retention</a:t>
            </a:r>
            <a:endParaRPr b="1" sz="16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Times New Roman"/>
              <a:buChar char="●"/>
            </a:pPr>
            <a:r>
              <a:rPr b="1" lang="en-GB" sz="160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Brand Identity</a:t>
            </a:r>
            <a:endParaRPr b="1" sz="16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Times New Roman"/>
              <a:buChar char="●"/>
            </a:pPr>
            <a:r>
              <a:rPr b="1" lang="en-GB" sz="160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Realism and Interactivity</a:t>
            </a:r>
            <a:endParaRPr b="1" sz="16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6125"/>
            <a:ext cx="2752426" cy="2149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6100050" y="3450950"/>
            <a:ext cx="2859000" cy="1450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351C7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UIView Animations</a:t>
            </a:r>
            <a:endParaRPr b="1" sz="1500">
              <a:solidFill>
                <a:srgbClr val="351C75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351C7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UIKit Dynamics</a:t>
            </a:r>
            <a:endParaRPr b="1" sz="1500">
              <a:solidFill>
                <a:srgbClr val="351C75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3577050" y="3450938"/>
            <a:ext cx="1759800" cy="1450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rPr>
              <a:t>Core Animation</a:t>
            </a:r>
            <a:endParaRPr b="1" sz="2000">
              <a:solidFill>
                <a:srgbClr val="351C75"/>
              </a:solidFill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148050" y="3450950"/>
            <a:ext cx="3056100" cy="1450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351C7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UIViewPropertyAnimator</a:t>
            </a:r>
            <a:endParaRPr b="1" sz="1300">
              <a:solidFill>
                <a:srgbClr val="351C75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UIViewController</a:t>
            </a:r>
            <a:endParaRPr b="1">
              <a:solidFill>
                <a:srgbClr val="351C75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Animated Transitioning</a:t>
            </a:r>
            <a:endParaRPr sz="1300">
              <a:solidFill>
                <a:srgbClr val="351C75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4673675" y="178938"/>
            <a:ext cx="1759800" cy="1450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rPr>
              <a:t>Lottie</a:t>
            </a:r>
            <a:endParaRPr b="1" sz="2900">
              <a:solidFill>
                <a:srgbClr val="351C75"/>
              </a:solidFill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7384200" y="0"/>
            <a:ext cx="1759800" cy="1450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351C7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SpriteKit</a:t>
            </a:r>
            <a:endParaRPr b="1" sz="2300">
              <a:solidFill>
                <a:srgbClr val="351C75"/>
              </a:solidFill>
              <a:highlight>
                <a:schemeClr val="lt1"/>
              </a:highlight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2549700" y="1714525"/>
            <a:ext cx="3056100" cy="1450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351C7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CABasicAnimation</a:t>
            </a:r>
            <a:br>
              <a:rPr b="1" lang="en-GB" sz="1500">
                <a:solidFill>
                  <a:srgbClr val="351C7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b="1" lang="en-GB" sz="1500">
                <a:solidFill>
                  <a:srgbClr val="351C7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CAKeyframeAnimation</a:t>
            </a:r>
            <a:endParaRPr b="1" sz="1700">
              <a:solidFill>
                <a:srgbClr val="351C75"/>
              </a:solidFill>
              <a:highlight>
                <a:schemeClr val="lt1"/>
              </a:highlight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6189600" y="1765975"/>
            <a:ext cx="2859000" cy="14508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CATransition</a:t>
            </a:r>
            <a:br>
              <a:rPr b="1" lang="en-GB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GB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CASpringAnimation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148050" y="130775"/>
            <a:ext cx="43164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rgbClr val="B4A7D6"/>
                </a:solidFill>
              </a:rPr>
              <a:t>Types of </a:t>
            </a:r>
            <a:r>
              <a:rPr b="1" lang="en-GB" sz="3300">
                <a:solidFill>
                  <a:srgbClr val="B4A7D6"/>
                </a:solidFill>
              </a:rPr>
              <a:t>Animations</a:t>
            </a:r>
            <a:r>
              <a:rPr b="1" lang="en-GB" sz="3300">
                <a:solidFill>
                  <a:srgbClr val="351C75"/>
                </a:solidFill>
              </a:rPr>
              <a:t> </a:t>
            </a:r>
            <a:r>
              <a:rPr b="1" lang="en-GB" sz="3300">
                <a:solidFill>
                  <a:srgbClr val="351C75"/>
                </a:solidFill>
              </a:rPr>
              <a:t>Offered</a:t>
            </a:r>
            <a:r>
              <a:rPr b="1" lang="en-GB" sz="3300">
                <a:solidFill>
                  <a:srgbClr val="351C75"/>
                </a:solidFill>
              </a:rPr>
              <a:t> by iOS </a:t>
            </a:r>
            <a:endParaRPr b="1" sz="3300">
              <a:solidFill>
                <a:srgbClr val="351C75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00" y="1379375"/>
            <a:ext cx="1752600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 title="Screen Recording 2023-08-30 at 3.23.13 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425" y="1302375"/>
            <a:ext cx="4617025" cy="38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 title="Screen Recording 2023-08-30 at 3.23.52 PM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6974" y="0"/>
            <a:ext cx="4617026" cy="369171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/>
          <p:nvPr/>
        </p:nvSpPr>
        <p:spPr>
          <a:xfrm>
            <a:off x="84225" y="0"/>
            <a:ext cx="4367700" cy="13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</a:rPr>
              <a:t>Intuitive</a:t>
            </a:r>
            <a:r>
              <a:rPr b="1" lang="en-GB" sz="1500">
                <a:solidFill>
                  <a:schemeClr val="lt1"/>
                </a:solidFill>
              </a:rPr>
              <a:t> UI, Anything that a user would feel easiest interacting with - Smooth Transitioning</a:t>
            </a:r>
            <a:endParaRPr b="1" sz="15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4285713" y="0"/>
            <a:ext cx="36225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solidFill>
                  <a:srgbClr val="A61C00"/>
                </a:solidFill>
              </a:rPr>
              <a:t>UIView.animate</a:t>
            </a:r>
            <a:endParaRPr b="1" sz="2820">
              <a:solidFill>
                <a:srgbClr val="A61C00"/>
              </a:solidFill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975" y="475425"/>
            <a:ext cx="6755025" cy="466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 title="Screen Recording 2023-09-01 at 3.05.07 PM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23889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4125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-10700" y="216350"/>
            <a:ext cx="27096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3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CABasicAnimation</a:t>
            </a:r>
            <a:endParaRPr b="1" sz="23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495" y="0"/>
            <a:ext cx="6434504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1302" y="985467"/>
            <a:ext cx="2730800" cy="4173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950"/>
            <a:ext cx="562131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1300" y="1803550"/>
            <a:ext cx="3522700" cy="332699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5932600" y="387950"/>
            <a:ext cx="29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lt1"/>
                </a:solidFill>
              </a:rPr>
              <a:t>Lottie</a:t>
            </a:r>
            <a:endParaRPr b="1"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